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26"/>
  </p:notesMasterIdLst>
  <p:sldIdLst>
    <p:sldId id="287" r:id="rId2"/>
    <p:sldId id="289" r:id="rId3"/>
    <p:sldId id="308" r:id="rId4"/>
    <p:sldId id="291" r:id="rId5"/>
    <p:sldId id="301" r:id="rId6"/>
    <p:sldId id="292" r:id="rId7"/>
    <p:sldId id="315" r:id="rId8"/>
    <p:sldId id="314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2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2260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UKU" initials="M" lastIdx="1" clrIdx="0">
    <p:extLst>
      <p:ext uri="{19B8F6BF-5375-455C-9EA6-DF929625EA0E}">
        <p15:presenceInfo xmlns:p15="http://schemas.microsoft.com/office/powerpoint/2012/main" userId="MARUK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CE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36" autoAdjust="0"/>
    <p:restoredTop sz="80251" autoAdjust="0"/>
  </p:normalViewPr>
  <p:slideViewPr>
    <p:cSldViewPr snapToGrid="0">
      <p:cViewPr varScale="1">
        <p:scale>
          <a:sx n="55" d="100"/>
          <a:sy n="55" d="100"/>
        </p:scale>
        <p:origin x="940" y="40"/>
      </p:cViewPr>
      <p:guideLst>
        <p:guide orient="horz" pos="2160"/>
        <p:guide orient="horz" pos="2260"/>
        <p:guide pos="3840"/>
      </p:guideLst>
    </p:cSldViewPr>
  </p:slideViewPr>
  <p:outlineViewPr>
    <p:cViewPr>
      <p:scale>
        <a:sx n="33" d="100"/>
        <a:sy n="33" d="100"/>
      </p:scale>
      <p:origin x="250" y="2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5E5CE-88BA-4279-A4A2-A246E40B01D3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9A2E8-B582-478A-AC21-C5298C3259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7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639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547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477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78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270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They are characterized by the pigment fucoxanthin that</a:t>
            </a:r>
            <a:r>
              <a:rPr lang="en-US" baseline="0" dirty="0" smtClean="0"/>
              <a:t> give them their distinctive color. They are </a:t>
            </a:r>
            <a:r>
              <a:rPr lang="en-US" dirty="0" smtClean="0"/>
              <a:t>single-celled </a:t>
            </a:r>
            <a:r>
              <a:rPr lang="en-US" dirty="0" err="1" smtClean="0"/>
              <a:t>biflagellates</a:t>
            </a:r>
            <a:r>
              <a:rPr lang="en-US" dirty="0" smtClean="0"/>
              <a:t> with two specialized flagella.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855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Brown algae are unique among </a:t>
            </a:r>
            <a:r>
              <a:rPr lang="en-US" dirty="0" err="1" smtClean="0"/>
              <a:t>heterokonts</a:t>
            </a:r>
            <a:r>
              <a:rPr lang="en-US" dirty="0" smtClean="0"/>
              <a:t> in developing into multicellular forms with differentiated tissues.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6196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3984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organisms have two unlike flagella.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4434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cells with </a:t>
            </a:r>
            <a:r>
              <a:rPr lang="en-US" dirty="0" err="1" smtClean="0"/>
              <a:t>protists</a:t>
            </a:r>
            <a:r>
              <a:rPr lang="en-US" baseline="0" dirty="0" smtClean="0"/>
              <a:t> are big with distinctive appearance when stained.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64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paramecium is lengthy and resembles like the sole of slipper or shoes.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841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Stentor</a:t>
            </a:r>
            <a:r>
              <a:rPr lang="en-US" dirty="0" smtClean="0"/>
              <a:t> has multiple ciliary </a:t>
            </a:r>
            <a:r>
              <a:rPr lang="en-US" dirty="0" err="1" smtClean="0"/>
              <a:t>membranelles</a:t>
            </a:r>
            <a:r>
              <a:rPr lang="en-US" dirty="0" smtClean="0"/>
              <a:t> spiraling around the region that leads to the mouth opening.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727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It is stalked ciliate with an inverted bell shape.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3725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Didinium are unicellular and have an oval shape. Didinium are heterotrophic organisms. </a:t>
            </a:r>
            <a:r>
              <a:rPr lang="en-US" baseline="0" dirty="0" smtClean="0"/>
              <a:t> Besides, the have a rings of cilia around their cell body.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4250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A distinguishing structure in Foraminifera is the foramen, a hole that connects the wall (septa) between each chamber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913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Radiolarians have many needle-like pseudopods supported by bundles of microtubules, which aid in buoyancy.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910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 have photosynthetic pigments phycoerythrin, phycocyanin, and allophycocyanins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197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a thin flat green algae growing from a discoid holdfast.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8433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They have a multi-cellular filamentous body.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137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single colony of </a:t>
            </a:r>
            <a:r>
              <a:rPr lang="en-US" dirty="0" err="1" smtClean="0"/>
              <a:t>volvox</a:t>
            </a:r>
            <a:r>
              <a:rPr lang="en-US" dirty="0" smtClean="0"/>
              <a:t> looks like a ball of ~0.5 mm in diameter.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0827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 smtClean="0"/>
              <a:t>The algae</a:t>
            </a:r>
            <a:r>
              <a:rPr lang="en-US" b="0" baseline="0" dirty="0" smtClean="0"/>
              <a:t> is </a:t>
            </a:r>
            <a:r>
              <a:rPr lang="en-US" b="0" dirty="0" smtClean="0"/>
              <a:t>Green </a:t>
            </a:r>
            <a:r>
              <a:rPr lang="en-US" b="0" dirty="0" err="1" smtClean="0"/>
              <a:t>colour</a:t>
            </a:r>
            <a:r>
              <a:rPr lang="en-US" b="0" dirty="0" smtClean="0"/>
              <a:t>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8960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members of the genus Proteus are Gram negative.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0399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often</a:t>
            </a:r>
            <a:r>
              <a:rPr lang="en-US" baseline="0" dirty="0" smtClean="0"/>
              <a:t> looks like a slimy substance, for example, the slime molds.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646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3501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21917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297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75377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89371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39295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41203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021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0508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6779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415513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04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404023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5919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5304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2677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02BF1-B25E-4E9F-83A7-C4DD932695E2}" type="datetimeFigureOut">
              <a:rPr lang="en-US" smtClean="0"/>
              <a:pPr/>
              <a:t>9/28/2020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22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</p:sldLayoutIdLst>
  <p:transition spd="slow">
    <p:fad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527" y="1708997"/>
            <a:ext cx="11485419" cy="3902093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00B050"/>
                </a:solidFill>
              </a:rPr>
              <a:t>Specimen Identification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Na</a:t>
            </a:r>
            <a:r>
              <a:rPr lang="en-US" dirty="0" smtClean="0">
                <a:solidFill>
                  <a:srgbClr val="00B050"/>
                </a:solidFill>
              </a:rPr>
              <a:t>me</a:t>
            </a:r>
            <a:r>
              <a:rPr lang="en-US" dirty="0" smtClean="0">
                <a:solidFill>
                  <a:srgbClr val="00B050"/>
                </a:solidFill>
              </a:rPr>
              <a:t/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Institution of Affiliation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317" y="0"/>
            <a:ext cx="9854276" cy="65772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6.3 Supergroup Excavata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5432"/>
            <a:ext cx="11914910" cy="631256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Constantia" pitchFamily="18" charset="0"/>
              </a:rPr>
              <a:t>Euglena; Mag: N/A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Constantia" pitchFamily="18" charset="0"/>
              </a:rPr>
              <a:t>The specimen is identified from its protruding flagella at one end.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800" dirty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8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800" dirty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800" dirty="0" smtClean="0">
              <a:latin typeface="Constantia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28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800" dirty="0" smtClean="0">
              <a:latin typeface="Constantia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5741043" y="2015567"/>
            <a:ext cx="6450957" cy="484243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494396" y="4379609"/>
            <a:ext cx="154301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Constantia" pitchFamily="18" charset="0"/>
              </a:rPr>
              <a:t>flagellum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6423950" y="4729041"/>
            <a:ext cx="1388962" cy="803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761" y="240631"/>
            <a:ext cx="10504013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6.3 Supergroup Excavata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37" y="818147"/>
            <a:ext cx="11758863" cy="588745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Trypanosoma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 / 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nstantia" panose="02030602050306030303" pitchFamily="18" charset="0"/>
              </a:rPr>
              <a:t>This organism is distinctive from its slot-like feeding groove that runs along the side of the cell as well as its </a:t>
            </a:r>
            <a:r>
              <a:rPr lang="en-US" sz="2400" dirty="0" smtClean="0">
                <a:latin typeface="Constantia" panose="02030602050306030303" pitchFamily="18" charset="0"/>
              </a:rPr>
              <a:t>flagellum.</a:t>
            </a:r>
            <a:endParaRPr lang="en-US" sz="2400" dirty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Constantia" panose="02030602050306030303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2800" dirty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000" dirty="0" smtClean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000" dirty="0" smtClean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000" dirty="0" smtClean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000" dirty="0" smtClean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000" dirty="0" smtClean="0">
              <a:latin typeface="Constantia" panose="02030602050306030303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000" dirty="0" smtClean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0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6609715" y="2903855"/>
            <a:ext cx="5582285" cy="395414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173323" y="3761874"/>
            <a:ext cx="11315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onstantia" panose="02030602050306030303" pitchFamily="18" charset="0"/>
              </a:rPr>
              <a:t>flagellum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304915" y="3593250"/>
            <a:ext cx="1426974" cy="261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631509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8449" y="249382"/>
            <a:ext cx="11028217" cy="6650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6.4 SAR Clade- Stramenoplles- Diatoms</a:t>
            </a:r>
            <a:r>
              <a:rPr lang="en-US" dirty="0">
                <a:solidFill>
                  <a:srgbClr val="00B050"/>
                </a:solidFill>
              </a:rPr>
              <a:t/>
            </a:r>
            <a:br>
              <a:rPr lang="en-US" dirty="0">
                <a:solidFill>
                  <a:srgbClr val="00B050"/>
                </a:solidFill>
              </a:rPr>
            </a:b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09" y="914400"/>
            <a:ext cx="11790218" cy="5763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Constantia" pitchFamily="18" charset="0"/>
              </a:rPr>
              <a:t>Centrate morphology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  <a:latin typeface="Constantia" pitchFamily="18" charset="0"/>
              </a:rPr>
              <a:t>Mag: N/A</a:t>
            </a:r>
            <a:endParaRPr lang="en-US" sz="2800" dirty="0" smtClean="0">
              <a:solidFill>
                <a:schemeClr val="tx1"/>
              </a:solidFill>
              <a:latin typeface="Constantia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800" dirty="0" err="1" smtClean="0">
                <a:solidFill>
                  <a:schemeClr val="tx1"/>
                </a:solidFill>
                <a:latin typeface="Constantia" pitchFamily="18" charset="0"/>
              </a:rPr>
              <a:t>Centrates</a:t>
            </a:r>
            <a:r>
              <a:rPr lang="en-US" sz="2800" dirty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Constantia" pitchFamily="18" charset="0"/>
              </a:rPr>
              <a:t>are spherical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800" dirty="0" smtClean="0">
              <a:solidFill>
                <a:schemeClr val="tx1"/>
              </a:solidFill>
              <a:latin typeface="Constantia" pitchFamily="18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2800" dirty="0" smtClean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10" name="Picture 9"/>
          <p:cNvPicPr/>
          <p:nvPr/>
        </p:nvPicPr>
        <p:blipFill>
          <a:blip r:embed="rId3"/>
          <a:stretch>
            <a:fillRect/>
          </a:stretch>
        </p:blipFill>
        <p:spPr>
          <a:xfrm>
            <a:off x="4583575" y="1967697"/>
            <a:ext cx="7698064" cy="489030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3989" y="138546"/>
            <a:ext cx="10742457" cy="74814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6.4 SAR </a:t>
            </a:r>
            <a:r>
              <a:rPr lang="en-US" dirty="0">
                <a:solidFill>
                  <a:srgbClr val="00B050"/>
                </a:solidFill>
              </a:rPr>
              <a:t>Clade- Stramenoplles- Diatoms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886691"/>
            <a:ext cx="11817927" cy="570807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Pinnate morphology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>
                <a:latin typeface="Constantia" pitchFamily="18" charset="0"/>
              </a:rPr>
              <a:t>Mag: N/A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latin typeface="Constantia" pitchFamily="18" charset="0"/>
              </a:rPr>
              <a:t>Pennate diatoms show a long slit, the raphe, along the long axis. </a:t>
            </a: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800" dirty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8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800" dirty="0">
              <a:latin typeface="Constantia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5393803" y="2071868"/>
            <a:ext cx="6798197" cy="478613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872" y="140005"/>
            <a:ext cx="11430000" cy="74231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6.5 Golden Algae Synura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882316"/>
            <a:ext cx="11693235" cy="597568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800" dirty="0" smtClean="0">
              <a:solidFill>
                <a:schemeClr val="tx1"/>
              </a:solidFill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800" dirty="0" smtClean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6342926" y="2581155"/>
            <a:ext cx="5849073" cy="4242122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4"/>
          <a:stretch>
            <a:fillRect/>
          </a:stretch>
        </p:blipFill>
        <p:spPr>
          <a:xfrm>
            <a:off x="81023" y="2546433"/>
            <a:ext cx="6261903" cy="4276844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4234" y="144379"/>
            <a:ext cx="8596668" cy="77002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6.6 Brown Algae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49621" y="2285560"/>
            <a:ext cx="5394034" cy="457244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/>
          <a:stretch>
            <a:fillRect/>
          </a:stretch>
        </p:blipFill>
        <p:spPr>
          <a:xfrm rot="16200000">
            <a:off x="7431608" y="2097608"/>
            <a:ext cx="4572439" cy="4948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61452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34" y="228600"/>
            <a:ext cx="11514666" cy="8001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6.7 Sargassum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434" y="1028700"/>
            <a:ext cx="11514665" cy="582929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Constantia" panose="02030602050306030303" pitchFamily="18" charset="0"/>
              </a:rPr>
              <a:t>Sargasso sea is located in the Atlantic Ocean.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Constantia" panose="02030602050306030303" pitchFamily="18" charset="0"/>
              </a:rPr>
              <a:t>It is a </a:t>
            </a:r>
            <a:r>
              <a:rPr lang="en-US" sz="2800" dirty="0">
                <a:latin typeface="Constantia" panose="02030602050306030303" pitchFamily="18" charset="0"/>
              </a:rPr>
              <a:t>vast patch of ocean named </a:t>
            </a:r>
            <a:r>
              <a:rPr lang="en-US" sz="2800" dirty="0" smtClean="0">
                <a:latin typeface="Constantia" panose="02030602050306030303" pitchFamily="18" charset="0"/>
              </a:rPr>
              <a:t>for the free-floating seaweed Sargassum.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800" dirty="0" smtClean="0">
                <a:latin typeface="Constantia" panose="02030602050306030303" pitchFamily="18" charset="0"/>
              </a:rPr>
              <a:t>The sea </a:t>
            </a:r>
            <a:r>
              <a:rPr lang="en-US" sz="2800" dirty="0">
                <a:latin typeface="Constantia" panose="02030602050306030303" pitchFamily="18" charset="0"/>
              </a:rPr>
              <a:t>is a spawning site for threatened and endangered eels, as well as white marlin, porbeagle shark, and dolphinfish.</a:t>
            </a:r>
            <a:endParaRPr lang="en-US" sz="28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65559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215" y="0"/>
            <a:ext cx="8596668" cy="84881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6.8 SAR Clade Alveolates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5893"/>
            <a:ext cx="12192000" cy="5712107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Constantia" panose="02030602050306030303" pitchFamily="18" charset="0"/>
              </a:rPr>
              <a:t>The longitudinal flagellum is present in the sulcal groove of thecal plates. </a:t>
            </a:r>
            <a:endParaRPr lang="en-US" sz="2400" dirty="0" smtClean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This </a:t>
            </a:r>
            <a:r>
              <a:rPr lang="en-US" sz="2400" dirty="0">
                <a:latin typeface="Constantia" panose="02030602050306030303" pitchFamily="18" charset="0"/>
              </a:rPr>
              <a:t>flagellum moves the cell in a forward direction by whipping backward and </a:t>
            </a:r>
            <a:r>
              <a:rPr lang="en-US" sz="2400" dirty="0" smtClean="0">
                <a:latin typeface="Constantia" panose="02030602050306030303" pitchFamily="18" charset="0"/>
              </a:rPr>
              <a:t>forward.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The </a:t>
            </a:r>
            <a:r>
              <a:rPr lang="en-US" sz="2400" dirty="0">
                <a:latin typeface="Constantia" panose="02030602050306030303" pitchFamily="18" charset="0"/>
              </a:rPr>
              <a:t>traversal flagellum is present in the cingulum groove that arises from the equator of the cell. </a:t>
            </a:r>
            <a:endParaRPr lang="en-US" sz="2400" dirty="0" smtClean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This </a:t>
            </a:r>
            <a:r>
              <a:rPr lang="en-US" sz="2400" dirty="0">
                <a:latin typeface="Constantia" panose="02030602050306030303" pitchFamily="18" charset="0"/>
              </a:rPr>
              <a:t>flagellum enables the dinoflagellate to operate, turn, and move in a forward direction. </a:t>
            </a:r>
            <a:endParaRPr lang="en-US" sz="2400" dirty="0" smtClean="0"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In </a:t>
            </a:r>
            <a:r>
              <a:rPr lang="en-US" sz="2400" dirty="0">
                <a:latin typeface="Constantia" panose="02030602050306030303" pitchFamily="18" charset="0"/>
              </a:rPr>
              <a:t>this way, the coordination of these two flagella makes this organism to move spirally through the water.</a:t>
            </a:r>
          </a:p>
        </p:txBody>
      </p:sp>
    </p:spTree>
    <p:extLst>
      <p:ext uri="{BB962C8B-B14F-4D97-AF65-F5344CB8AC3E}">
        <p14:creationId xmlns:p14="http://schemas.microsoft.com/office/powerpoint/2010/main" val="661066681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9136" y="0"/>
            <a:ext cx="8596668" cy="90282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6.9 </a:t>
            </a:r>
            <a:r>
              <a:rPr lang="en-US" dirty="0">
                <a:solidFill>
                  <a:srgbClr val="00B050"/>
                </a:solidFill>
              </a:rPr>
              <a:t>SAR Clade Alveolates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23" y="740781"/>
            <a:ext cx="11979797" cy="611722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onstantia" panose="02030602050306030303" pitchFamily="18" charset="0"/>
              </a:rPr>
              <a:t>Dinoflagellate Ceratium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onstantia" panose="02030602050306030303" pitchFamily="18" charset="0"/>
              </a:rPr>
              <a:t>Mag: N/A</a:t>
            </a:r>
            <a:endParaRPr lang="en-US" sz="20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997" y="3545495"/>
            <a:ext cx="4434004" cy="33125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3329" y="3658081"/>
            <a:ext cx="4604668" cy="32718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053" y="529307"/>
            <a:ext cx="1347333" cy="320067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81282" y="561455"/>
            <a:ext cx="4587434" cy="298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3390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1425" y="181337"/>
            <a:ext cx="8596668" cy="88353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6.10 Malaria Infected Cells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23" y="983848"/>
            <a:ext cx="12014521" cy="578734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N/A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12" name="Picture 11"/>
          <p:cNvPicPr/>
          <p:nvPr/>
        </p:nvPicPr>
        <p:blipFill>
          <a:blip r:embed="rId3"/>
          <a:stretch>
            <a:fillRect/>
          </a:stretch>
        </p:blipFill>
        <p:spPr>
          <a:xfrm>
            <a:off x="4027618" y="1270322"/>
            <a:ext cx="8148577" cy="5587678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341572" y="3929134"/>
            <a:ext cx="795539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Protist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3229337" y="4004841"/>
            <a:ext cx="1759352" cy="2314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39341" y="5919979"/>
            <a:ext cx="558166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RBC</a:t>
            </a:r>
          </a:p>
        </p:txBody>
      </p:sp>
      <p:cxnSp>
        <p:nvCxnSpPr>
          <p:cNvPr id="18" name="Straight Arrow Connector 17"/>
          <p:cNvCxnSpPr>
            <a:stCxn id="16" idx="3"/>
          </p:cNvCxnSpPr>
          <p:nvPr/>
        </p:nvCxnSpPr>
        <p:spPr>
          <a:xfrm flipV="1">
            <a:off x="3297507" y="5038845"/>
            <a:ext cx="4318635" cy="1075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641628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6458" y="11575"/>
            <a:ext cx="8596668" cy="69448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6.11 SAR Clade ALveolates_Ciliates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896" y="694481"/>
            <a:ext cx="11910350" cy="61635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Paramecium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N/A</a:t>
            </a: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5483117" y="1388962"/>
            <a:ext cx="6708883" cy="546903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87713" y="1791182"/>
            <a:ext cx="1509837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Macronucleus</a:t>
            </a:r>
          </a:p>
        </p:txBody>
      </p:sp>
      <p:sp>
        <p:nvSpPr>
          <p:cNvPr id="6" name="Rectangle 5"/>
          <p:cNvSpPr/>
          <p:nvPr/>
        </p:nvSpPr>
        <p:spPr>
          <a:xfrm>
            <a:off x="8969661" y="1799391"/>
            <a:ext cx="1452129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Micronucleus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5483117" y="2176984"/>
            <a:ext cx="1608881" cy="506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7556626" y="2129710"/>
            <a:ext cx="2013995" cy="506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926525" y="3319009"/>
            <a:ext cx="1274195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Oral groove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7091998" y="3776240"/>
            <a:ext cx="1471625" cy="10504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466698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9607" y="0"/>
            <a:ext cx="8596668" cy="821803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6.12 </a:t>
            </a:r>
            <a:r>
              <a:rPr lang="en-US" dirty="0">
                <a:solidFill>
                  <a:srgbClr val="00B050"/>
                </a:solidFill>
              </a:rPr>
              <a:t>SAR Clade ALveolates_Ciliates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4481"/>
            <a:ext cx="12192000" cy="61635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Stentor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x20</a:t>
            </a: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11" y="1956122"/>
            <a:ext cx="8034989" cy="499447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38071" y="1854371"/>
            <a:ext cx="577402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Cilia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715473" y="2048719"/>
            <a:ext cx="1377388" cy="1851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899041" y="1414534"/>
            <a:ext cx="2374368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String of pearls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nucleus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0370916" y="1854371"/>
            <a:ext cx="266218" cy="21273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783183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88740"/>
            <a:ext cx="8596668" cy="66361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6.13 Vorticella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023" y="752355"/>
            <a:ext cx="11933499" cy="610564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N/A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3889094" y="1504709"/>
            <a:ext cx="8302905" cy="535329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50848" y="3901172"/>
            <a:ext cx="171412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Thread-like stalk</a:t>
            </a:r>
          </a:p>
        </p:txBody>
      </p:sp>
      <p:sp>
        <p:nvSpPr>
          <p:cNvPr id="6" name="Rectangle 5"/>
          <p:cNvSpPr/>
          <p:nvPr/>
        </p:nvSpPr>
        <p:spPr>
          <a:xfrm>
            <a:off x="3889095" y="1701982"/>
            <a:ext cx="55175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cilia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40849" y="1701982"/>
            <a:ext cx="1878928" cy="1943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4027990" y="3703899"/>
            <a:ext cx="3020992" cy="335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110098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54" y="0"/>
            <a:ext cx="8596668" cy="640466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6.14 Didinium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40466"/>
            <a:ext cx="12083970" cy="621753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N/A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5011838" y="1157468"/>
            <a:ext cx="7180162" cy="570053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12028" y="5607462"/>
            <a:ext cx="3337260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Rings of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cilia around the cell body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5254906" y="5023413"/>
            <a:ext cx="3078866" cy="7407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1226595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4964" y="0"/>
            <a:ext cx="8596668" cy="868101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6.16 Foraminifera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29205"/>
            <a:ext cx="12192000" cy="612879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N/A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5392" y="1369127"/>
            <a:ext cx="8256608" cy="548887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353052" y="5503290"/>
            <a:ext cx="71064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pores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8063696" y="4409954"/>
            <a:ext cx="1010856" cy="11921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025818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322" y="123463"/>
            <a:ext cx="8596668" cy="814086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6.17 Radiolarians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8897" y="671333"/>
            <a:ext cx="11759878" cy="60767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N/A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4490977" y="1774146"/>
            <a:ext cx="7701023" cy="50838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487108" y="4646763"/>
            <a:ext cx="710644" cy="3886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pores</a:t>
            </a:r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 flipV="1">
            <a:off x="4197752" y="4606724"/>
            <a:ext cx="1821084" cy="2343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302008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10851051" cy="648182"/>
          </a:xfrm>
        </p:spPr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6.18 Supergroup Archaeplastida_Rhodophyta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747" y="648182"/>
            <a:ext cx="12076253" cy="620981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Red Algae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N/A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6215604" y="1909823"/>
            <a:ext cx="5976395" cy="49481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00" y="1909823"/>
            <a:ext cx="6226303" cy="494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46371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3861" y="111888"/>
            <a:ext cx="8596668" cy="80251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6.19 </a:t>
            </a:r>
            <a:r>
              <a:rPr lang="en-US" dirty="0">
                <a:solidFill>
                  <a:srgbClr val="00B050"/>
                </a:solidFill>
              </a:rPr>
              <a:t>Supergroup </a:t>
            </a:r>
            <a:r>
              <a:rPr lang="en-US" dirty="0" smtClean="0">
                <a:solidFill>
                  <a:srgbClr val="00B050"/>
                </a:solidFill>
              </a:rPr>
              <a:t>Archaeplastida Green Algae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747" y="648182"/>
            <a:ext cx="11933499" cy="620981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Ulva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N/A</a:t>
            </a: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4923" y="961348"/>
            <a:ext cx="8407078" cy="589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38921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0"/>
            <a:ext cx="10920499" cy="694481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6.19 Supergroup </a:t>
            </a:r>
            <a:r>
              <a:rPr lang="en-US" dirty="0" smtClean="0">
                <a:solidFill>
                  <a:srgbClr val="00B050"/>
                </a:solidFill>
              </a:rPr>
              <a:t>Archaeplastida -Green Algae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4481"/>
            <a:ext cx="12060820" cy="61635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Spirogyra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N/A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400" dirty="0" smtClean="0">
              <a:latin typeface="Constantia" panose="020306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4560425" y="1655181"/>
            <a:ext cx="7631575" cy="520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066282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7388" y="0"/>
            <a:ext cx="8834164" cy="75621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B050"/>
                </a:solidFill>
              </a:rPr>
              <a:t>6.19 Supergroup </a:t>
            </a:r>
            <a:r>
              <a:rPr lang="en-US" dirty="0" err="1" smtClean="0">
                <a:solidFill>
                  <a:srgbClr val="00B050"/>
                </a:solidFill>
              </a:rPr>
              <a:t>Archaeplastida</a:t>
            </a:r>
            <a:r>
              <a:rPr lang="en-US" dirty="0" smtClean="0">
                <a:solidFill>
                  <a:srgbClr val="00B050"/>
                </a:solidFill>
              </a:rPr>
              <a:t>- Green Algae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367" y="756213"/>
            <a:ext cx="11713579" cy="610178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onstantia" panose="02030602050306030303" pitchFamily="18" charset="0"/>
              </a:rPr>
              <a:t>Volvox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onstantia" panose="02030602050306030303" pitchFamily="18" charset="0"/>
              </a:rPr>
              <a:t>Mag: N/A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3680750" y="1909824"/>
            <a:ext cx="8511250" cy="494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81272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9769" y="135038"/>
            <a:ext cx="8596668" cy="675190"/>
          </a:xfrm>
        </p:spPr>
        <p:txBody>
          <a:bodyPr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0229"/>
            <a:ext cx="12083970" cy="594938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Chlorophyte Algae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Mag: N/A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3680749" y="1597306"/>
            <a:ext cx="8511251" cy="5260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87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8665" y="0"/>
            <a:ext cx="8596668" cy="682906"/>
          </a:xfrm>
        </p:spPr>
        <p:txBody>
          <a:bodyPr/>
          <a:lstStyle/>
          <a:p>
            <a:r>
              <a:rPr lang="en-US" dirty="0" smtClean="0"/>
              <a:t>6.20 Supergroup Unikonta- Ameobozoa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2906"/>
            <a:ext cx="12192000" cy="617509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Amoeba </a:t>
            </a:r>
            <a:r>
              <a:rPr lang="en-US" sz="2400" dirty="0" err="1" smtClean="0">
                <a:latin typeface="Constantia" panose="02030602050306030303" pitchFamily="18" charset="0"/>
              </a:rPr>
              <a:t>proteus</a:t>
            </a:r>
            <a:endParaRPr lang="en-US" sz="2400" dirty="0" smtClean="0">
              <a:latin typeface="Constantia" panose="020306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N/A</a:t>
            </a: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3159889" y="1620456"/>
            <a:ext cx="9032111" cy="523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527043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529" y="111888"/>
            <a:ext cx="8596668" cy="51314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6.21 Physarum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173" y="625033"/>
            <a:ext cx="11968222" cy="6232967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Constantia" panose="02030602050306030303" pitchFamily="18" charset="0"/>
              </a:rPr>
              <a:t>Mag: N/A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4988690" y="1585732"/>
            <a:ext cx="7203310" cy="52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44960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6682</TotalTime>
  <Words>630</Words>
  <Application>Microsoft Office PowerPoint</Application>
  <PresentationFormat>Widescreen</PresentationFormat>
  <Paragraphs>142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Constantia</vt:lpstr>
      <vt:lpstr>Times New Roman</vt:lpstr>
      <vt:lpstr>Trebuchet MS</vt:lpstr>
      <vt:lpstr>Wingdings</vt:lpstr>
      <vt:lpstr>Wingdings 3</vt:lpstr>
      <vt:lpstr>Facet</vt:lpstr>
      <vt:lpstr>Specimen Identification Name Institution of Affiliation</vt:lpstr>
      <vt:lpstr>6.3 Supergroup Excavata</vt:lpstr>
      <vt:lpstr>6.3 Supergroup Excavata</vt:lpstr>
      <vt:lpstr>6.4 SAR Clade- Stramenoplles- Diatoms </vt:lpstr>
      <vt:lpstr>6.4 SAR Clade- Stramenoplles- Diatoms</vt:lpstr>
      <vt:lpstr>6.5 Golden Algae Synura</vt:lpstr>
      <vt:lpstr>6.6 Brown Algae</vt:lpstr>
      <vt:lpstr>6.7 Sargassum</vt:lpstr>
      <vt:lpstr>6.8 SAR Clade Alveolates</vt:lpstr>
      <vt:lpstr>6.9 SAR Clade Alveolates </vt:lpstr>
      <vt:lpstr>6.10 Malaria Infected Cells</vt:lpstr>
      <vt:lpstr>6.11 SAR Clade ALveolates_Ciliates</vt:lpstr>
      <vt:lpstr>6.12 SAR Clade ALveolates_Ciliates</vt:lpstr>
      <vt:lpstr>6.13 Vorticella</vt:lpstr>
      <vt:lpstr>6.14 Didinium</vt:lpstr>
      <vt:lpstr>6.16 Foraminifera</vt:lpstr>
      <vt:lpstr>6.17 Radiolarians</vt:lpstr>
      <vt:lpstr>6.18 Supergroup Archaeplastida_Rhodophyta </vt:lpstr>
      <vt:lpstr>6.19 Supergroup Archaeplastida Green Algae</vt:lpstr>
      <vt:lpstr>6.19 Supergroup Archaeplastida -Green Algae</vt:lpstr>
      <vt:lpstr>6.19 Supergroup Archaeplastida- Green Algae</vt:lpstr>
      <vt:lpstr>PowerPoint Presentation</vt:lpstr>
      <vt:lpstr>6.20 Supergroup Unikonta- Ameobozoa</vt:lpstr>
      <vt:lpstr>6.21 Physarum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 Same-Sex Marriage Have Children?</dc:title>
  <dc:creator>GERRAKYM</dc:creator>
  <cp:lastModifiedBy>HP</cp:lastModifiedBy>
  <cp:revision>1072</cp:revision>
  <dcterms:created xsi:type="dcterms:W3CDTF">2016-05-08T08:20:33Z</dcterms:created>
  <dcterms:modified xsi:type="dcterms:W3CDTF">2020-09-28T04:02:05Z</dcterms:modified>
</cp:coreProperties>
</file>